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82" r:id="rId3"/>
    <p:sldId id="281" r:id="rId4"/>
    <p:sldId id="257" r:id="rId5"/>
    <p:sldId id="277" r:id="rId6"/>
    <p:sldId id="270" r:id="rId7"/>
    <p:sldId id="266" r:id="rId8"/>
    <p:sldId id="261" r:id="rId9"/>
    <p:sldId id="259" r:id="rId10"/>
    <p:sldId id="279" r:id="rId11"/>
    <p:sldId id="265" r:id="rId12"/>
    <p:sldId id="271" r:id="rId13"/>
    <p:sldId id="272" r:id="rId14"/>
    <p:sldId id="273" r:id="rId15"/>
    <p:sldId id="284" r:id="rId16"/>
    <p:sldId id="280" r:id="rId17"/>
  </p:sldIdLst>
  <p:sldSz cx="9144000" cy="6858000" type="screen4x3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10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E704C-1821-4570-BABD-FB5C2D4E9808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499E-54B3-4FD1-BF26-268631E70C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34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99E-54B3-4FD1-BF26-268631E70CC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02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C499E-54B3-4FD1-BF26-268631E70CC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83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1" name="Rechthoe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E04DC1-7052-47FD-9321-4F14493DFEC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6D7D79-86C7-42B2-962A-B5B0E58B544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4850" y="980728"/>
            <a:ext cx="7772400" cy="1470025"/>
          </a:xfrm>
        </p:spPr>
        <p:txBody>
          <a:bodyPr>
            <a:normAutofit/>
          </a:bodyPr>
          <a:lstStyle/>
          <a:p>
            <a:r>
              <a:rPr lang="nl-NL" dirty="0" smtClean="0"/>
              <a:t>Toekomstbestendige Gemeenschapshuizen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6050037"/>
            <a:ext cx="8168208" cy="685800"/>
          </a:xfrm>
        </p:spPr>
        <p:txBody>
          <a:bodyPr>
            <a:normAutofit/>
          </a:bodyPr>
          <a:lstStyle/>
          <a:p>
            <a:r>
              <a:rPr lang="nl-NL" dirty="0" smtClean="0"/>
              <a:t>Informatiebijeenkomst raad 22-4-2023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05" y="2996952"/>
            <a:ext cx="78105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65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Koningsbosch: </a:t>
            </a:r>
            <a:r>
              <a:rPr lang="nl-NL" dirty="0" err="1" smtClean="0"/>
              <a:t>Oos</a:t>
            </a:r>
            <a:r>
              <a:rPr lang="nl-NL" dirty="0" smtClean="0"/>
              <a:t> Heem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 smtClean="0"/>
              <a:t>Sluiting commerciële horeca</a:t>
            </a:r>
          </a:p>
          <a:p>
            <a:pPr>
              <a:buFontTx/>
              <a:buChar char="-"/>
            </a:pPr>
            <a:r>
              <a:rPr lang="nl-NL" dirty="0" smtClean="0"/>
              <a:t>Samenwerking </a:t>
            </a:r>
            <a:r>
              <a:rPr lang="nl-NL" dirty="0"/>
              <a:t>en draagvlak tussen verenigingen </a:t>
            </a:r>
            <a:r>
              <a:rPr lang="nl-NL" dirty="0" smtClean="0"/>
              <a:t>onderling en met stichtingsbestuur voor inpandige aanpassing! </a:t>
            </a:r>
          </a:p>
          <a:p>
            <a:pPr lvl="1">
              <a:buFontTx/>
              <a:buChar char="-"/>
            </a:pPr>
            <a:r>
              <a:rPr lang="nl-NL" dirty="0" smtClean="0"/>
              <a:t>Inrichting keuken: veiligheid en effectiviteit</a:t>
            </a:r>
          </a:p>
          <a:p>
            <a:pPr lvl="1">
              <a:buFontTx/>
              <a:buChar char="-"/>
            </a:pPr>
            <a:r>
              <a:rPr lang="nl-NL" dirty="0" smtClean="0"/>
              <a:t>Vaste barvoorziening: voor grote en kleine zaal</a:t>
            </a:r>
          </a:p>
          <a:p>
            <a:pPr lvl="1">
              <a:buFontTx/>
              <a:buChar char="-"/>
            </a:pPr>
            <a:r>
              <a:rPr lang="nl-NL" dirty="0" smtClean="0"/>
              <a:t>Kleine zaal is nu nog rust-/bergruimte: aanpassen </a:t>
            </a:r>
          </a:p>
          <a:p>
            <a:pPr marL="365760" lvl="1" indent="0">
              <a:buNone/>
            </a:pPr>
            <a:endParaRPr lang="nl-NL" dirty="0" smtClean="0"/>
          </a:p>
          <a:p>
            <a:pPr>
              <a:buFontTx/>
              <a:buChar char="-"/>
            </a:pPr>
            <a:r>
              <a:rPr lang="nl-NL" sz="2800" b="1" dirty="0" smtClean="0"/>
              <a:t>Toelichting </a:t>
            </a:r>
            <a:r>
              <a:rPr lang="nl-NL" sz="2800" b="1" dirty="0" err="1"/>
              <a:t>Oos</a:t>
            </a:r>
            <a:r>
              <a:rPr lang="nl-NL" sz="2800" b="1" dirty="0"/>
              <a:t> Heem</a:t>
            </a:r>
          </a:p>
        </p:txBody>
      </p:sp>
    </p:spTree>
    <p:extLst>
      <p:ext uri="{BB962C8B-B14F-4D97-AF65-F5344CB8AC3E}">
        <p14:creationId xmlns:p14="http://schemas.microsoft.com/office/powerpoint/2010/main" val="3320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Susteren: Stichting in oprichting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Van initiatiefgroep naar </a:t>
            </a:r>
            <a:r>
              <a:rPr lang="nl-NL" b="1" dirty="0" smtClean="0"/>
              <a:t>Stichting MFA Susteren i.o.</a:t>
            </a:r>
          </a:p>
          <a:p>
            <a:pPr marL="0" indent="0">
              <a:buNone/>
            </a:pPr>
            <a:endParaRPr lang="nl-NL" b="1" dirty="0" smtClean="0"/>
          </a:p>
          <a:p>
            <a:pPr>
              <a:buFontTx/>
              <a:buChar char="-"/>
            </a:pPr>
            <a:r>
              <a:rPr lang="nl-NL" dirty="0" smtClean="0"/>
              <a:t>Samenwerking, minder versnippering</a:t>
            </a:r>
          </a:p>
          <a:p>
            <a:pPr>
              <a:buFontTx/>
              <a:buChar char="-"/>
            </a:pPr>
            <a:r>
              <a:rPr lang="nl-NL" dirty="0" smtClean="0"/>
              <a:t>Onafhankelijk zijn van commerciële exploitant(en)</a:t>
            </a:r>
          </a:p>
          <a:p>
            <a:pPr>
              <a:buFontTx/>
              <a:buChar char="-"/>
            </a:pPr>
            <a:r>
              <a:rPr lang="nl-NL" dirty="0" smtClean="0"/>
              <a:t>Draagvlak </a:t>
            </a:r>
            <a:r>
              <a:rPr lang="nl-NL" dirty="0"/>
              <a:t>(toekomstige) gebruikers: </a:t>
            </a:r>
            <a:r>
              <a:rPr lang="nl-NL" dirty="0" smtClean="0"/>
              <a:t>van, voor </a:t>
            </a:r>
            <a:r>
              <a:rPr lang="nl-NL" dirty="0"/>
              <a:t>en door de gemeenschap, afvaardiging van alle gebruikers in algemeen  </a:t>
            </a:r>
            <a:r>
              <a:rPr lang="nl-NL" dirty="0" smtClean="0"/>
              <a:t>bestuur</a:t>
            </a:r>
          </a:p>
          <a:p>
            <a:pPr>
              <a:buFontTx/>
              <a:buChar char="-"/>
            </a:pPr>
            <a:r>
              <a:rPr lang="nl-NL" dirty="0"/>
              <a:t>Haalbaarheidsonderzoek </a:t>
            </a:r>
            <a:r>
              <a:rPr lang="nl-NL" dirty="0" smtClean="0"/>
              <a:t>Harmoniezaal (huurcontract tot     1-9-29 voor wijksteunpunt en de </a:t>
            </a:r>
            <a:r>
              <a:rPr lang="nl-NL" dirty="0" err="1" smtClean="0"/>
              <a:t>KinderKOOkschool</a:t>
            </a:r>
            <a:r>
              <a:rPr lang="nl-NL" dirty="0" smtClean="0"/>
              <a:t>)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b="1" dirty="0" smtClean="0"/>
              <a:t>Toelichting stichting MFA Susteren i.o.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365760" lvl="1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q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021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l-NL" sz="3500" b="1" dirty="0" smtClean="0"/>
              <a:t>MFA Buurthuis St. Joris en OBS De </a:t>
            </a:r>
            <a:r>
              <a:rPr lang="nl-NL" sz="3500" b="1" dirty="0" err="1" smtClean="0"/>
              <a:t>Driepas</a:t>
            </a:r>
            <a:r>
              <a:rPr lang="nl-NL" sz="3500" b="1" dirty="0" smtClean="0"/>
              <a:t> </a:t>
            </a:r>
          </a:p>
          <a:p>
            <a:pPr marL="365760" lvl="1" indent="0">
              <a:buNone/>
            </a:pPr>
            <a:endParaRPr lang="nl-NL" sz="3200" b="1" dirty="0" smtClean="0"/>
          </a:p>
          <a:p>
            <a:pPr lvl="1">
              <a:buFontTx/>
              <a:buChar char="-"/>
            </a:pPr>
            <a:r>
              <a:rPr lang="nl-NL" sz="2800" dirty="0" smtClean="0"/>
              <a:t>St. Joris divers aanbod/gebruik, incl. zorg en service. Voldoende vrijwilligers</a:t>
            </a:r>
          </a:p>
          <a:p>
            <a:pPr lvl="1">
              <a:buFontTx/>
              <a:buChar char="-"/>
            </a:pPr>
            <a:r>
              <a:rPr lang="nl-NL" sz="2800" dirty="0" smtClean="0"/>
              <a:t>Permanent gebouw 330 m2 en semipermanent 426 m2. Groentetuin en </a:t>
            </a:r>
            <a:r>
              <a:rPr lang="nl-NL" sz="2800" dirty="0" err="1" smtClean="0"/>
              <a:t>jeux</a:t>
            </a:r>
            <a:r>
              <a:rPr lang="nl-NL" sz="2800" dirty="0" smtClean="0"/>
              <a:t> de </a:t>
            </a:r>
            <a:r>
              <a:rPr lang="nl-NL" sz="2800" dirty="0" err="1" smtClean="0"/>
              <a:t>boulesbanen</a:t>
            </a:r>
            <a:endParaRPr lang="nl-NL" sz="2800" dirty="0" smtClean="0"/>
          </a:p>
          <a:p>
            <a:pPr lvl="1">
              <a:buFontTx/>
              <a:buChar char="-"/>
            </a:pPr>
            <a:r>
              <a:rPr lang="nl-NL" sz="2800" dirty="0" smtClean="0"/>
              <a:t>Huiskamer, Huiskamer Plus en professionele keuken in semipermanent</a:t>
            </a:r>
          </a:p>
          <a:p>
            <a:pPr lvl="1">
              <a:buFontTx/>
              <a:buChar char="-"/>
            </a:pPr>
            <a:r>
              <a:rPr lang="nl-NL" sz="2800" dirty="0" smtClean="0"/>
              <a:t>Semipermanente lokalen vervangen voor 2026 </a:t>
            </a:r>
            <a:r>
              <a:rPr lang="nl-NL" sz="2100" dirty="0" smtClean="0"/>
              <a:t>(overeenkomst 2021)</a:t>
            </a:r>
          </a:p>
          <a:p>
            <a:pPr lvl="1">
              <a:buFontTx/>
              <a:buChar char="-"/>
            </a:pPr>
            <a:r>
              <a:rPr lang="nl-NL" sz="2800" dirty="0" smtClean="0"/>
              <a:t>Aanpassing en inrichting OBS De </a:t>
            </a:r>
            <a:r>
              <a:rPr lang="nl-NL" sz="2800" dirty="0" err="1" smtClean="0"/>
              <a:t>Driepas</a:t>
            </a:r>
            <a:r>
              <a:rPr lang="nl-NL" sz="2800" dirty="0" smtClean="0"/>
              <a:t>, incl. Taalschool SKEM </a:t>
            </a:r>
            <a:r>
              <a:rPr lang="nl-NL" sz="2800" dirty="0" smtClean="0"/>
              <a:t>heeft een lokaal in gebruik in De </a:t>
            </a:r>
            <a:r>
              <a:rPr lang="nl-NL" sz="2800" dirty="0" err="1" smtClean="0"/>
              <a:t>Driepas</a:t>
            </a:r>
            <a:r>
              <a:rPr lang="nl-NL" sz="2800" dirty="0" smtClean="0"/>
              <a:t> &gt; uitbreiding</a:t>
            </a:r>
          </a:p>
          <a:p>
            <a:pPr lvl="1">
              <a:buFontTx/>
              <a:buChar char="-"/>
            </a:pPr>
            <a:r>
              <a:rPr lang="nl-NL" sz="2500" dirty="0" smtClean="0"/>
              <a:t>Dekking gemeente (Rijk/OHBA), </a:t>
            </a:r>
            <a:r>
              <a:rPr lang="nl-NL" sz="2500" dirty="0" err="1" smtClean="0"/>
              <a:t>Kindante</a:t>
            </a:r>
            <a:r>
              <a:rPr lang="nl-NL" sz="2500" dirty="0" smtClean="0"/>
              <a:t> (onderhoud en subsidies verduurzaming) en SKEM (commerciële partner)</a:t>
            </a:r>
          </a:p>
          <a:p>
            <a:pPr lvl="1">
              <a:buFontTx/>
              <a:buChar char="-"/>
            </a:pPr>
            <a:endParaRPr lang="nl-NL" sz="2500" dirty="0" smtClean="0"/>
          </a:p>
          <a:p>
            <a:pPr lvl="1">
              <a:buFontTx/>
              <a:buChar char="-"/>
            </a:pPr>
            <a:r>
              <a:rPr lang="nl-NL" sz="2500" b="1" dirty="0" smtClean="0"/>
              <a:t>Toelichting St. Joris en directie OBS De </a:t>
            </a:r>
            <a:r>
              <a:rPr lang="nl-NL" sz="2500" b="1" dirty="0" err="1" smtClean="0"/>
              <a:t>Driepas</a:t>
            </a:r>
            <a:r>
              <a:rPr lang="nl-NL" sz="2500" b="1" dirty="0" smtClean="0"/>
              <a:t> </a:t>
            </a:r>
            <a:endParaRPr lang="nl-NL" sz="2500" b="1" dirty="0" smtClean="0"/>
          </a:p>
          <a:p>
            <a:pPr lvl="1">
              <a:buFontTx/>
              <a:buChar char="-"/>
            </a:pPr>
            <a:endParaRPr lang="nl-NL" sz="3200" dirty="0" smtClean="0"/>
          </a:p>
          <a:p>
            <a:pPr lvl="2">
              <a:buFontTx/>
              <a:buChar char="-"/>
            </a:pPr>
            <a:endParaRPr lang="nl-NL" sz="2900" dirty="0" smtClean="0"/>
          </a:p>
          <a:p>
            <a:pPr lvl="1">
              <a:buFontTx/>
              <a:buChar char="-"/>
            </a:pPr>
            <a:endParaRPr lang="nl-NL" sz="5600" dirty="0" smtClean="0"/>
          </a:p>
        </p:txBody>
      </p:sp>
    </p:spTree>
    <p:extLst>
      <p:ext uri="{BB962C8B-B14F-4D97-AF65-F5344CB8AC3E}">
        <p14:creationId xmlns:p14="http://schemas.microsoft.com/office/powerpoint/2010/main" val="29730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100" b="1" dirty="0" smtClean="0"/>
              <a:t>Jeugdhuis Pius X  </a:t>
            </a:r>
          </a:p>
          <a:p>
            <a:pPr marL="0" indent="0">
              <a:buNone/>
            </a:pPr>
            <a:r>
              <a:rPr lang="nl-NL" sz="3100" b="1" dirty="0" smtClean="0"/>
              <a:t>  </a:t>
            </a:r>
          </a:p>
          <a:p>
            <a:pPr lvl="1">
              <a:buFontTx/>
              <a:buChar char="-"/>
            </a:pPr>
            <a:r>
              <a:rPr lang="nl-NL" dirty="0" smtClean="0"/>
              <a:t>Met name verenigingen; geen zorg </a:t>
            </a:r>
            <a:r>
              <a:rPr lang="nl-NL" dirty="0"/>
              <a:t>en </a:t>
            </a:r>
            <a:r>
              <a:rPr lang="nl-NL" dirty="0" smtClean="0"/>
              <a:t>service</a:t>
            </a:r>
          </a:p>
          <a:p>
            <a:pPr lvl="1">
              <a:buFontTx/>
              <a:buChar char="-"/>
            </a:pPr>
            <a:r>
              <a:rPr lang="nl-NL" dirty="0"/>
              <a:t>Toegankelijkheid/niveauverschillen, akoestiek en energie-isolatie zijn een probleem</a:t>
            </a:r>
          </a:p>
          <a:p>
            <a:pPr lvl="1">
              <a:buFontTx/>
              <a:buChar char="-"/>
            </a:pPr>
            <a:r>
              <a:rPr lang="nl-NL" dirty="0" smtClean="0"/>
              <a:t>Voormalig </a:t>
            </a:r>
            <a:r>
              <a:rPr lang="nl-NL" dirty="0"/>
              <a:t>jeugdhuis &gt; activiteiten jeugd naar Cube</a:t>
            </a:r>
          </a:p>
          <a:p>
            <a:pPr lvl="1">
              <a:buFontTx/>
              <a:buChar char="-"/>
            </a:pPr>
            <a:r>
              <a:rPr lang="nl-NL" dirty="0" smtClean="0"/>
              <a:t>Deels gebruikers </a:t>
            </a:r>
            <a:r>
              <a:rPr lang="nl-NL" dirty="0" err="1" smtClean="0"/>
              <a:t>Blomehaof</a:t>
            </a:r>
            <a:r>
              <a:rPr lang="nl-NL" dirty="0" smtClean="0"/>
              <a:t> (Schilberg)</a:t>
            </a:r>
          </a:p>
          <a:p>
            <a:pPr lvl="1">
              <a:buFontTx/>
              <a:buChar char="-"/>
            </a:pPr>
            <a:r>
              <a:rPr lang="nl-NL" dirty="0" smtClean="0"/>
              <a:t>Toekomstbestendigheid vergroten d.m.v. toevoegen </a:t>
            </a:r>
            <a:r>
              <a:rPr lang="nl-NL" dirty="0"/>
              <a:t>van functies en activiteiten zorg en </a:t>
            </a:r>
            <a:r>
              <a:rPr lang="nl-NL" dirty="0" smtClean="0"/>
              <a:t>service</a:t>
            </a:r>
          </a:p>
          <a:p>
            <a:pPr lvl="1">
              <a:buFontTx/>
              <a:buChar char="-"/>
            </a:pPr>
            <a:r>
              <a:rPr lang="nl-NL" dirty="0"/>
              <a:t>Vergt omvangrijke </a:t>
            </a:r>
            <a:r>
              <a:rPr lang="nl-NL" dirty="0" smtClean="0"/>
              <a:t>investering of nieuwbouw</a:t>
            </a:r>
          </a:p>
          <a:p>
            <a:pPr lvl="1">
              <a:buFontTx/>
              <a:buChar char="-"/>
            </a:pPr>
            <a:r>
              <a:rPr lang="nl-NL" dirty="0"/>
              <a:t>Ingeklemd tussen Pius X-hof, </a:t>
            </a:r>
            <a:r>
              <a:rPr lang="nl-NL" dirty="0" err="1"/>
              <a:t>Egtherhof</a:t>
            </a:r>
            <a:r>
              <a:rPr lang="nl-NL" dirty="0"/>
              <a:t> en Violier </a:t>
            </a:r>
          </a:p>
          <a:p>
            <a:pPr lvl="1">
              <a:buFontTx/>
              <a:buChar char="-"/>
            </a:pPr>
            <a:r>
              <a:rPr lang="nl-NL" dirty="0" smtClean="0"/>
              <a:t>Indien elders: locatie geschikt voor woningbouw</a:t>
            </a:r>
            <a:endParaRPr lang="nl-NL" dirty="0"/>
          </a:p>
          <a:p>
            <a:pPr lvl="1">
              <a:buFontTx/>
              <a:buChar char="-"/>
            </a:pPr>
            <a:endParaRPr lang="nl-NL" dirty="0" smtClean="0"/>
          </a:p>
          <a:p>
            <a:pPr marL="365760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48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500" b="1" dirty="0" err="1" smtClean="0"/>
              <a:t>Banderthof</a:t>
            </a:r>
            <a:r>
              <a:rPr lang="nl-NL" sz="3500" b="1" dirty="0" smtClean="0"/>
              <a:t>    </a:t>
            </a:r>
          </a:p>
          <a:p>
            <a:pPr marL="0" indent="0">
              <a:buNone/>
            </a:pPr>
            <a:r>
              <a:rPr lang="nl-NL" sz="3500" b="1" dirty="0"/>
              <a:t> </a:t>
            </a:r>
            <a:r>
              <a:rPr lang="nl-NL" sz="3500" b="1" dirty="0" smtClean="0"/>
              <a:t>  </a:t>
            </a:r>
            <a:r>
              <a:rPr lang="nl-NL" sz="3500" dirty="0" smtClean="0"/>
              <a:t>Centrum </a:t>
            </a:r>
            <a:r>
              <a:rPr lang="nl-NL" sz="3500" dirty="0"/>
              <a:t>voor creatieve cursussen</a:t>
            </a:r>
          </a:p>
          <a:p>
            <a:pPr marL="365760" lvl="1" indent="0">
              <a:buNone/>
            </a:pPr>
            <a:endParaRPr lang="nl-NL" sz="3500" dirty="0" smtClean="0"/>
          </a:p>
          <a:p>
            <a:pPr lvl="1">
              <a:buFontTx/>
              <a:buChar char="-"/>
            </a:pPr>
            <a:r>
              <a:rPr lang="nl-NL" sz="3500" dirty="0" smtClean="0"/>
              <a:t>Specifieke ruimten/installaties voor edelsmeden en keramiek, daarnaast algemene (les)ruimten/lokalen</a:t>
            </a:r>
          </a:p>
          <a:p>
            <a:pPr lvl="1">
              <a:buFontTx/>
              <a:buChar char="-"/>
            </a:pPr>
            <a:r>
              <a:rPr lang="nl-NL" sz="3500" dirty="0" smtClean="0"/>
              <a:t>Lokalen </a:t>
            </a:r>
            <a:r>
              <a:rPr lang="nl-NL" sz="3500" dirty="0"/>
              <a:t>verhuurd aan gemeente voor Studiekern en </a:t>
            </a:r>
            <a:r>
              <a:rPr lang="nl-NL" sz="3500" dirty="0" smtClean="0"/>
              <a:t>inburgeringscursussen</a:t>
            </a:r>
            <a:endParaRPr lang="nl-NL" sz="3500" dirty="0"/>
          </a:p>
          <a:p>
            <a:pPr lvl="1">
              <a:buFontTx/>
              <a:buChar char="-"/>
            </a:pPr>
            <a:r>
              <a:rPr lang="nl-NL" sz="3500" dirty="0" smtClean="0"/>
              <a:t>Pand geen </a:t>
            </a:r>
            <a:r>
              <a:rPr lang="nl-NL" sz="3500" dirty="0"/>
              <a:t>eigendom van de gemeente: recht van </a:t>
            </a:r>
            <a:r>
              <a:rPr lang="nl-NL" sz="3500" dirty="0" smtClean="0"/>
              <a:t>opstal</a:t>
            </a:r>
          </a:p>
          <a:p>
            <a:pPr lvl="1">
              <a:buFontTx/>
              <a:buChar char="-"/>
            </a:pPr>
            <a:r>
              <a:rPr lang="nl-NL" sz="3500" dirty="0" smtClean="0"/>
              <a:t>Renovatie, inclusief verduurzamen, nodig over ca. 5 jaar</a:t>
            </a:r>
          </a:p>
          <a:p>
            <a:pPr marL="0" indent="0">
              <a:buNone/>
            </a:pPr>
            <a:endParaRPr lang="nl-NL" sz="2200" b="1" dirty="0" smtClean="0"/>
          </a:p>
          <a:p>
            <a:pPr marL="0" indent="0">
              <a:buNone/>
            </a:pPr>
            <a:r>
              <a:rPr lang="nl-NL" sz="2200" b="1" dirty="0" smtClean="0"/>
              <a:t> </a:t>
            </a:r>
          </a:p>
          <a:p>
            <a:pPr marL="0" indent="0">
              <a:buNone/>
            </a:pPr>
            <a:endParaRPr lang="nl-NL" sz="2200" dirty="0" smtClean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1393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nl-NL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/>
              <a:t>Menswel</a:t>
            </a:r>
          </a:p>
          <a:p>
            <a:pPr marL="0" indent="0">
              <a:buNone/>
            </a:pPr>
            <a:r>
              <a:rPr lang="nl-NL" sz="3200" dirty="0"/>
              <a:t>Onderzoekt mogelijkheden nieuwe kleinere huisvesting elders.</a:t>
            </a:r>
          </a:p>
          <a:p>
            <a:pPr marL="0" indent="0">
              <a:buNone/>
            </a:pPr>
            <a:r>
              <a:rPr lang="nl-NL" sz="3200" dirty="0" smtClean="0"/>
              <a:t>Deel pand </a:t>
            </a:r>
            <a:r>
              <a:rPr lang="nl-NL" sz="3200" dirty="0" err="1" smtClean="0"/>
              <a:t>Chatelainplein</a:t>
            </a:r>
            <a:r>
              <a:rPr lang="nl-NL" sz="3200" dirty="0" smtClean="0"/>
              <a:t> is eigendom van Menswel</a:t>
            </a:r>
            <a:r>
              <a:rPr lang="nl-NL" sz="3200" dirty="0"/>
              <a:t>. 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Nieuwbouw MFA</a:t>
            </a:r>
          </a:p>
          <a:p>
            <a:pPr marL="0" indent="0">
              <a:buNone/>
            </a:pPr>
            <a:r>
              <a:rPr lang="nl-NL" sz="3200" dirty="0"/>
              <a:t>Intentieverklaring: verzoek aan de gemeente voor onderzoek nieuwbouw MFA voor </a:t>
            </a:r>
            <a:r>
              <a:rPr lang="nl-NL" sz="3200" dirty="0" smtClean="0"/>
              <a:t>Jeugdhuis Pius </a:t>
            </a:r>
            <a:r>
              <a:rPr lang="nl-NL" sz="3200" dirty="0"/>
              <a:t>X, </a:t>
            </a:r>
            <a:r>
              <a:rPr lang="nl-NL" sz="3200" dirty="0" err="1"/>
              <a:t>Banderthof</a:t>
            </a:r>
            <a:r>
              <a:rPr lang="nl-NL" sz="3200" dirty="0"/>
              <a:t> en Menswel. </a:t>
            </a:r>
            <a:endParaRPr lang="nl-NL" sz="3200" dirty="0" smtClean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 smtClean="0"/>
              <a:t>Samenwerking</a:t>
            </a:r>
            <a:r>
              <a:rPr lang="nl-NL" sz="3200" dirty="0"/>
              <a:t>, efficiënt gebruik van ruimten (multifunctioneel dag/avond) en bijvoorbeeld creatieve dagbesteding.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b="1" dirty="0"/>
              <a:t>Toelichting 3 partners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6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b="1" dirty="0" smtClean="0"/>
              <a:t>Onderhoudsvoorziening</a:t>
            </a:r>
          </a:p>
          <a:p>
            <a:pPr marL="0" indent="0">
              <a:buNone/>
            </a:pPr>
            <a:r>
              <a:rPr lang="nl-NL" sz="2400" dirty="0" smtClean="0"/>
              <a:t>- Voldoende gevuld t/m 2026 op basis van huidige </a:t>
            </a:r>
            <a:r>
              <a:rPr lang="nl-NL" sz="2400" dirty="0" err="1" smtClean="0"/>
              <a:t>MJOP’s</a:t>
            </a:r>
            <a:r>
              <a:rPr lang="nl-NL" sz="2400" dirty="0" smtClean="0"/>
              <a:t>:  exclusief duurzaamheid.</a:t>
            </a:r>
          </a:p>
          <a:p>
            <a:pPr marL="0" indent="0">
              <a:buNone/>
            </a:pPr>
            <a:r>
              <a:rPr lang="nl-NL" sz="2400" dirty="0" smtClean="0"/>
              <a:t>- Wijzigingen zoals sloop, nieuwbouw, uitbreiding en vervanging effect op de voorziening. </a:t>
            </a:r>
          </a:p>
          <a:p>
            <a:pPr marL="0" indent="0">
              <a:buNone/>
            </a:pPr>
            <a:r>
              <a:rPr lang="nl-NL" sz="2400" dirty="0" smtClean="0"/>
              <a:t>- Om de 5 jaar </a:t>
            </a:r>
            <a:r>
              <a:rPr lang="nl-NL" sz="2400" dirty="0" err="1" smtClean="0"/>
              <a:t>MJOP’s</a:t>
            </a:r>
            <a:r>
              <a:rPr lang="nl-NL" sz="2400" dirty="0" smtClean="0"/>
              <a:t> actualiseren.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 smtClean="0"/>
              <a:t>Budget investeringen gemeenschapshuizen</a:t>
            </a:r>
          </a:p>
          <a:p>
            <a:pPr marL="0" indent="0">
              <a:buNone/>
            </a:pPr>
            <a:r>
              <a:rPr lang="nl-NL" dirty="0" smtClean="0"/>
              <a:t>€ 2,5 miljoen in MIP 2023. </a:t>
            </a:r>
            <a:r>
              <a:rPr lang="nl-NL" b="1" dirty="0" smtClean="0"/>
              <a:t>Wat gaan we doen in 2023?</a:t>
            </a:r>
          </a:p>
          <a:p>
            <a:pPr>
              <a:buFontTx/>
              <a:buChar char="-"/>
            </a:pPr>
            <a:r>
              <a:rPr lang="nl-NL" dirty="0"/>
              <a:t>Aanpassing </a:t>
            </a:r>
            <a:r>
              <a:rPr lang="nl-NL" dirty="0" err="1"/>
              <a:t>Oos</a:t>
            </a:r>
            <a:r>
              <a:rPr lang="nl-NL" dirty="0"/>
              <a:t> Heem</a:t>
            </a:r>
          </a:p>
          <a:p>
            <a:pPr>
              <a:buFontTx/>
              <a:buChar char="-"/>
            </a:pPr>
            <a:r>
              <a:rPr lang="nl-NL" dirty="0"/>
              <a:t>Bouwvoorbereiding MFA Buurthuis St. Joris en OBS De </a:t>
            </a:r>
            <a:r>
              <a:rPr lang="nl-NL" dirty="0" err="1"/>
              <a:t>Driepas</a:t>
            </a:r>
            <a:r>
              <a:rPr lang="nl-NL" dirty="0"/>
              <a:t> </a:t>
            </a:r>
          </a:p>
          <a:p>
            <a:pPr>
              <a:buFontTx/>
              <a:buChar char="-"/>
            </a:pPr>
            <a:r>
              <a:rPr lang="nl-NL" dirty="0" smtClean="0"/>
              <a:t>Haalbaarheidsonderzoek Harmoniezaal Susteren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Haalbaarheidsonderzoek Pius </a:t>
            </a:r>
            <a:r>
              <a:rPr lang="nl-NL" dirty="0"/>
              <a:t>X, </a:t>
            </a:r>
            <a:r>
              <a:rPr lang="nl-NL" dirty="0" err="1"/>
              <a:t>Banderthof</a:t>
            </a:r>
            <a:r>
              <a:rPr lang="nl-NL" dirty="0"/>
              <a:t> en </a:t>
            </a:r>
            <a:r>
              <a:rPr lang="nl-NL" dirty="0" smtClean="0"/>
              <a:t>Menswel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b="1" dirty="0" smtClean="0"/>
              <a:t>Kadernota 2024: voorstel voor MIP 2024-2027</a:t>
            </a:r>
          </a:p>
          <a:p>
            <a:pPr>
              <a:buFontTx/>
              <a:buChar char="-"/>
            </a:pPr>
            <a:r>
              <a:rPr lang="nl-NL" dirty="0" smtClean="0"/>
              <a:t>Uitvoering MFA Buurthuis St. Joris en OBS De </a:t>
            </a:r>
            <a:r>
              <a:rPr lang="nl-NL" dirty="0" err="1" smtClean="0"/>
              <a:t>Driepas</a:t>
            </a:r>
            <a:r>
              <a:rPr lang="nl-NL" dirty="0" smtClean="0"/>
              <a:t> in 2024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Haalbaarheidsonderzoek Pius X, </a:t>
            </a:r>
            <a:r>
              <a:rPr lang="nl-NL" dirty="0" err="1"/>
              <a:t>Banderthof</a:t>
            </a:r>
            <a:r>
              <a:rPr lang="nl-NL" dirty="0"/>
              <a:t> en </a:t>
            </a:r>
            <a:r>
              <a:rPr lang="nl-NL" dirty="0" smtClean="0"/>
              <a:t>Menswel in 2024; uitvoering in 2025</a:t>
            </a:r>
            <a:endParaRPr lang="nl-NL" dirty="0"/>
          </a:p>
          <a:p>
            <a:pPr marL="0" indent="0">
              <a:buNone/>
            </a:pPr>
            <a:endParaRPr lang="nl-NL" b="1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0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endParaRPr lang="nl-NL" sz="3200" b="1" dirty="0" smtClean="0"/>
          </a:p>
          <a:p>
            <a:pPr lvl="0"/>
            <a:r>
              <a:rPr lang="nl-NL" sz="3200" b="1" dirty="0" smtClean="0"/>
              <a:t>Opening </a:t>
            </a:r>
            <a:r>
              <a:rPr lang="nl-NL" sz="3200" b="1" dirty="0"/>
              <a:t>en welkom			</a:t>
            </a:r>
            <a:r>
              <a:rPr lang="nl-NL" sz="3200" b="1" dirty="0" smtClean="0"/>
              <a:t>Peter Pustjens</a:t>
            </a:r>
          </a:p>
          <a:p>
            <a:pPr lvl="0"/>
            <a:endParaRPr lang="nl-NL" sz="3200" dirty="0" smtClean="0"/>
          </a:p>
          <a:p>
            <a:pPr lvl="0"/>
            <a:r>
              <a:rPr lang="nl-NL" sz="3200" b="1" dirty="0" smtClean="0"/>
              <a:t>Toekomstbestendige </a:t>
            </a:r>
            <a:r>
              <a:rPr lang="nl-NL" sz="3200" b="1" dirty="0"/>
              <a:t>gemeenschapshuizen	</a:t>
            </a:r>
            <a:r>
              <a:rPr lang="nl-NL" sz="3200" b="1" dirty="0" smtClean="0"/>
              <a:t>Lion </a:t>
            </a:r>
            <a:r>
              <a:rPr lang="nl-NL" sz="3200" b="1" dirty="0"/>
              <a:t>Wagemans</a:t>
            </a:r>
          </a:p>
          <a:p>
            <a:pPr lvl="1"/>
            <a:r>
              <a:rPr lang="nl-NL" sz="2800" dirty="0" smtClean="0"/>
              <a:t>Beleidskaders voor vitale en zorgzame kernen</a:t>
            </a:r>
            <a:endParaRPr lang="nl-NL" sz="2800" dirty="0"/>
          </a:p>
          <a:p>
            <a:pPr lvl="1"/>
            <a:r>
              <a:rPr lang="nl-NL" sz="2800" dirty="0"/>
              <a:t>Demografische ontwikkeling</a:t>
            </a:r>
          </a:p>
          <a:p>
            <a:pPr lvl="1"/>
            <a:r>
              <a:rPr lang="nl-NL" sz="2800" dirty="0" smtClean="0"/>
              <a:t>Spreiding gemeenschapshuizen</a:t>
            </a:r>
            <a:endParaRPr lang="nl-NL" sz="2800" dirty="0"/>
          </a:p>
          <a:p>
            <a:pPr lvl="1"/>
            <a:r>
              <a:rPr lang="nl-NL" sz="2800" dirty="0"/>
              <a:t>Eigendom en onderhoud</a:t>
            </a:r>
          </a:p>
          <a:p>
            <a:pPr lvl="1"/>
            <a:r>
              <a:rPr lang="nl-NL" sz="2800" dirty="0"/>
              <a:t>Plannen en stand van zaken:		</a:t>
            </a:r>
            <a:r>
              <a:rPr lang="nl-NL" sz="2800" b="1" dirty="0" smtClean="0"/>
              <a:t>in </a:t>
            </a:r>
            <a:r>
              <a:rPr lang="nl-NL" sz="2800" b="1" dirty="0"/>
              <a:t>samenwerking met de besturen</a:t>
            </a:r>
          </a:p>
          <a:p>
            <a:pPr lvl="2"/>
            <a:r>
              <a:rPr lang="nl-NL" sz="2400" dirty="0" err="1"/>
              <a:t>Oos</a:t>
            </a:r>
            <a:r>
              <a:rPr lang="nl-NL" sz="2400" dirty="0"/>
              <a:t> Heem				</a:t>
            </a:r>
          </a:p>
          <a:p>
            <a:pPr lvl="2"/>
            <a:r>
              <a:rPr lang="nl-NL" sz="2400" dirty="0"/>
              <a:t>Gemeenschapshuis/MFA Susteren</a:t>
            </a:r>
          </a:p>
          <a:p>
            <a:pPr lvl="2"/>
            <a:r>
              <a:rPr lang="nl-NL" sz="2400" dirty="0"/>
              <a:t>MFA Buurthuis St. Joris-OBS De </a:t>
            </a:r>
            <a:r>
              <a:rPr lang="nl-NL" sz="2400" dirty="0" err="1"/>
              <a:t>Driepas</a:t>
            </a:r>
            <a:endParaRPr lang="nl-NL" sz="2400" dirty="0"/>
          </a:p>
          <a:p>
            <a:pPr lvl="2"/>
            <a:r>
              <a:rPr lang="nl-NL" sz="2400" dirty="0"/>
              <a:t>MFA Jeugdhuis Pius </a:t>
            </a:r>
            <a:r>
              <a:rPr lang="nl-NL" sz="2400" dirty="0" smtClean="0"/>
              <a:t>X/</a:t>
            </a:r>
            <a:r>
              <a:rPr lang="nl-NL" sz="2400" dirty="0" err="1" smtClean="0"/>
              <a:t>Banderthof</a:t>
            </a:r>
            <a:r>
              <a:rPr lang="nl-NL" sz="2400" dirty="0" smtClean="0"/>
              <a:t>/Menswel</a:t>
            </a:r>
          </a:p>
          <a:p>
            <a:pPr lvl="2"/>
            <a:endParaRPr lang="nl-NL" sz="2400" dirty="0"/>
          </a:p>
          <a:p>
            <a:pPr lvl="0"/>
            <a:r>
              <a:rPr lang="nl-NL" sz="3200" b="1" dirty="0" smtClean="0"/>
              <a:t>Vervolg</a:t>
            </a:r>
            <a:r>
              <a:rPr lang="nl-NL" sz="3200" b="1" dirty="0"/>
              <a:t>				Peter Pustjens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b="1" dirty="0"/>
              <a:t>Lunch	12.00 </a:t>
            </a:r>
            <a:r>
              <a:rPr lang="nl-NL" sz="3200" b="1" dirty="0" smtClean="0"/>
              <a:t>uur</a:t>
            </a:r>
            <a:endParaRPr lang="nl-NL" sz="3200" b="1" dirty="0"/>
          </a:p>
          <a:p>
            <a:pPr marL="0" indent="0">
              <a:buNone/>
            </a:pPr>
            <a:r>
              <a:rPr lang="nl-NL" sz="3200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474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600" dirty="0" smtClean="0"/>
              <a:t>Toekomstbestendige gemeenschapshuizen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Beleidskaders </a:t>
            </a:r>
            <a:r>
              <a:rPr lang="nl-NL" smtClean="0"/>
              <a:t>voor </a:t>
            </a:r>
            <a:r>
              <a:rPr lang="nl-NL"/>
              <a:t>v</a:t>
            </a:r>
            <a:r>
              <a:rPr lang="nl-NL" smtClean="0"/>
              <a:t>itale </a:t>
            </a:r>
            <a:r>
              <a:rPr lang="nl-NL" dirty="0" smtClean="0"/>
              <a:t>en zorgzame kernen</a:t>
            </a:r>
          </a:p>
          <a:p>
            <a:r>
              <a:rPr lang="nl-NL" dirty="0" smtClean="0"/>
              <a:t>Demografische ontwikkeling: de mens centraal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Prognose bevolkingsopbouw</a:t>
            </a:r>
          </a:p>
          <a:p>
            <a:r>
              <a:rPr lang="nl-NL" dirty="0" smtClean="0"/>
              <a:t>Spreiding gemeenschapshuizen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Spreiding Echt</a:t>
            </a:r>
          </a:p>
          <a:p>
            <a:r>
              <a:rPr lang="nl-NL" dirty="0" smtClean="0"/>
              <a:t>Eigendom en onderhoud</a:t>
            </a:r>
          </a:p>
          <a:p>
            <a:r>
              <a:rPr lang="nl-NL" dirty="0" smtClean="0"/>
              <a:t>Koningsbosch</a:t>
            </a:r>
          </a:p>
          <a:p>
            <a:r>
              <a:rPr lang="nl-NL" dirty="0" smtClean="0"/>
              <a:t>Susteren</a:t>
            </a:r>
          </a:p>
          <a:p>
            <a:r>
              <a:rPr lang="nl-NL" dirty="0" smtClean="0"/>
              <a:t>Echt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68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Beleidskaders 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pPr marL="365760" lvl="1" indent="0">
              <a:buNone/>
            </a:pPr>
            <a:r>
              <a:rPr lang="nl-NL" b="1" dirty="0" smtClean="0"/>
              <a:t>Nota 2011</a:t>
            </a:r>
            <a:r>
              <a:rPr lang="nl-NL" dirty="0" smtClean="0"/>
              <a:t> nog actueel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Minimaal één multifunctioneel gemeenschapshuis per kern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bouwkundig en maatschappelijk geïnvesteerd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naast faciliteren verenigingsactiviteiten een accommodatie voor zorg en service: ‘een huis van en voor de wijk’ als basisvoorziening</a:t>
            </a:r>
          </a:p>
          <a:p>
            <a:pPr marL="365760" lvl="1" indent="0">
              <a:buNone/>
            </a:pPr>
            <a:endParaRPr lang="nl-NL" b="1" dirty="0" smtClean="0"/>
          </a:p>
          <a:p>
            <a:pPr marL="365760" lvl="1" indent="0">
              <a:buNone/>
            </a:pPr>
            <a:r>
              <a:rPr lang="nl-NL" b="1" dirty="0" smtClean="0"/>
              <a:t>Structuurvisie 2012-2025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dekkend aanbod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kwaliteit belangrijker dan kwantiteit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bereikbaarheid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</a:p>
          <a:p>
            <a:pPr marL="0" indent="0">
              <a:buNone/>
            </a:pPr>
            <a:r>
              <a:rPr lang="nl-NL" b="1" dirty="0" smtClean="0"/>
              <a:t>     Hoofdlijnenakkoord 2022-2026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Er zal een gemeenschapshuis in Susteren gerealiseerd worden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Integrale afweging voor St. Joris, Pius X en </a:t>
            </a:r>
            <a:r>
              <a:rPr lang="nl-NL" dirty="0" err="1" smtClean="0"/>
              <a:t>Banderthof</a:t>
            </a:r>
            <a:endParaRPr lang="nl-NL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 smtClean="0"/>
              <a:t>Gemeente staat positief t.o.v. cofinanciering duurzaamheidsinitiatieven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5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Demografische ontwikkeling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400" dirty="0"/>
          </a:p>
          <a:p>
            <a:pPr marL="0" indent="0">
              <a:buNone/>
            </a:pPr>
            <a:endParaRPr lang="nl-NL" sz="3400" dirty="0" smtClean="0"/>
          </a:p>
          <a:p>
            <a:pPr marL="0" indent="0">
              <a:buNone/>
            </a:pPr>
            <a:endParaRPr lang="nl-NL" sz="3400" dirty="0"/>
          </a:p>
          <a:p>
            <a:pPr marL="0" indent="0">
              <a:buNone/>
            </a:pPr>
            <a:endParaRPr lang="nl-NL" sz="3400" dirty="0" smtClean="0"/>
          </a:p>
          <a:p>
            <a:pPr marL="0" indent="0">
              <a:buNone/>
            </a:pPr>
            <a:r>
              <a:rPr lang="nl-NL" sz="3400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365760" lvl="1" indent="0">
              <a:buNone/>
            </a:pPr>
            <a:endParaRPr lang="nl-NL" dirty="0"/>
          </a:p>
          <a:p>
            <a:pPr marL="365760" lvl="1" indent="0">
              <a:buNone/>
            </a:pPr>
            <a:endParaRPr lang="nl-NL" dirty="0" smtClean="0"/>
          </a:p>
          <a:p>
            <a:pPr marL="36576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3"/>
          <a:srcRect l="25245" t="20312" r="22633" b="20470"/>
          <a:stretch/>
        </p:blipFill>
        <p:spPr bwMode="auto">
          <a:xfrm>
            <a:off x="971600" y="1772816"/>
            <a:ext cx="6552728" cy="4187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097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Prognose bevolkingsopbouw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66235082"/>
              </p:ext>
            </p:extLst>
          </p:nvPr>
        </p:nvGraphicFramePr>
        <p:xfrm>
          <a:off x="756663" y="1700808"/>
          <a:ext cx="7344817" cy="3528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544"/>
                <a:gridCol w="2086544"/>
                <a:gridCol w="606027"/>
                <a:gridCol w="1920029"/>
                <a:gridCol w="645673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leeftijdsgroep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Jaar 2020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% 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Jaar 2040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%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  0-15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3892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12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3669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12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15-30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4567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14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3570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12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30-45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4900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16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4823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16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45-60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7430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24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5486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19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60-75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7369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23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5802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20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75 en ouder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3452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>
                          <a:effectLst/>
                        </a:rPr>
                        <a:t>11</a:t>
                      </a:r>
                      <a:endParaRPr lang="nl-NL" sz="1050" spc="-3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6152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spc="-30" dirty="0">
                          <a:effectLst/>
                        </a:rPr>
                        <a:t>21</a:t>
                      </a:r>
                      <a:endParaRPr lang="nl-NL" sz="1050" spc="-3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726646" y="537321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/>
              <a:t>Naast faciliteren van verenigingsactiviteiten meer zorgaanbod en service noodzakelijk voor oudste groep: deelnemen aan de samenleving en ondersteuning (SWT, AMW, hulp bij </a:t>
            </a:r>
            <a:r>
              <a:rPr lang="nl-NL" sz="1600" b="1" u="sng" dirty="0" smtClean="0"/>
              <a:t>dementie </a:t>
            </a:r>
            <a:r>
              <a:rPr lang="nl-NL" sz="1600" b="1" dirty="0" smtClean="0"/>
              <a:t>etc.). Samenwerking tussen professionals en (zorg)vrijwilligers uit de eigen omgeving.   </a:t>
            </a:r>
            <a:endParaRPr lang="nl-NL" sz="1600" b="1" dirty="0"/>
          </a:p>
        </p:txBody>
      </p:sp>
      <p:sp>
        <p:nvSpPr>
          <p:cNvPr id="9" name="Ovaal 8"/>
          <p:cNvSpPr/>
          <p:nvPr/>
        </p:nvSpPr>
        <p:spPr>
          <a:xfrm>
            <a:off x="5292080" y="4581128"/>
            <a:ext cx="302433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Spreiding gemeenschapshuizen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7436" t="28535" r="57200" b="19962"/>
          <a:stretch/>
        </p:blipFill>
        <p:spPr>
          <a:xfrm>
            <a:off x="1331640" y="1412776"/>
            <a:ext cx="597666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Spreiding Echt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6142" t="30459" r="54428" b="28720"/>
          <a:stretch/>
        </p:blipFill>
        <p:spPr>
          <a:xfrm>
            <a:off x="251520" y="1517515"/>
            <a:ext cx="8663113" cy="51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Eigendom en onderhoud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 smtClean="0"/>
              <a:t>Zeven gemeenschapshuizen zijn eigendom van de gemeente; </a:t>
            </a:r>
            <a:r>
              <a:rPr lang="nl-NL" dirty="0" err="1" smtClean="0"/>
              <a:t>Oos</a:t>
            </a:r>
            <a:r>
              <a:rPr lang="nl-NL" dirty="0" smtClean="0"/>
              <a:t> Heem en ‘t Patronaat 50% eigendom van </a:t>
            </a:r>
            <a:r>
              <a:rPr lang="nl-NL" dirty="0" err="1" smtClean="0"/>
              <a:t>Nester</a:t>
            </a:r>
            <a:endParaRPr lang="nl-NL" dirty="0" smtClean="0"/>
          </a:p>
          <a:p>
            <a:r>
              <a:rPr lang="nl-NL" dirty="0" smtClean="0"/>
              <a:t>Gemeenschapshuizen in Maria Hoop, Nieuwstadt zijn van de parochie en in Illikhoven van de stichting</a:t>
            </a:r>
          </a:p>
          <a:p>
            <a:r>
              <a:rPr lang="nl-NL" dirty="0" smtClean="0"/>
              <a:t>Verantwoordelijkheid voor planmatig onderhoud voor alle 10 gelijk: gemeente bekostigt. Voorziening voldoende t/m 2026 o.b.v. </a:t>
            </a:r>
            <a:r>
              <a:rPr lang="nl-NL" u="sng" dirty="0" smtClean="0"/>
              <a:t>huidige</a:t>
            </a:r>
            <a:r>
              <a:rPr lang="nl-NL" dirty="0" smtClean="0"/>
              <a:t> onderhoudsplannen (</a:t>
            </a:r>
            <a:r>
              <a:rPr lang="nl-NL" dirty="0" err="1" smtClean="0"/>
              <a:t>MJOP’s</a:t>
            </a:r>
            <a:r>
              <a:rPr lang="nl-NL" dirty="0" smtClean="0"/>
              <a:t>)</a:t>
            </a:r>
          </a:p>
          <a:p>
            <a:r>
              <a:rPr lang="nl-NL" dirty="0" smtClean="0"/>
              <a:t>Nieuwe </a:t>
            </a:r>
            <a:r>
              <a:rPr lang="nl-NL" dirty="0" err="1" smtClean="0"/>
              <a:t>MJOP’s</a:t>
            </a:r>
            <a:r>
              <a:rPr lang="nl-NL" dirty="0" smtClean="0"/>
              <a:t>: incl. maatregelen duurzaamheid bij uitvoering van het onderhoud/vervanging. Uitbreiding maatregelen via apart traject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an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1503</TotalTime>
  <Words>773</Words>
  <Application>Microsoft Office PowerPoint</Application>
  <PresentationFormat>Diavoorstelling (4:3)</PresentationFormat>
  <Paragraphs>189</Paragraphs>
  <Slides>16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Tw Cen MT</vt:lpstr>
      <vt:lpstr>Wingdings</vt:lpstr>
      <vt:lpstr>Wingdings 2</vt:lpstr>
      <vt:lpstr>Mediaan</vt:lpstr>
      <vt:lpstr>Toekomstbestendige Gemeenschapshuizen</vt:lpstr>
      <vt:lpstr>Programma</vt:lpstr>
      <vt:lpstr>Toekomstbestendige gemeenschapshuizen </vt:lpstr>
      <vt:lpstr>Beleidskaders   </vt:lpstr>
      <vt:lpstr>Demografische ontwikkeling </vt:lpstr>
      <vt:lpstr>Prognose bevolkingsopbouw</vt:lpstr>
      <vt:lpstr>Spreiding gemeenschapshuizen</vt:lpstr>
      <vt:lpstr>Spreiding Echt</vt:lpstr>
      <vt:lpstr>Eigendom en onderhoud</vt:lpstr>
      <vt:lpstr>Koningsbosch: Oos Heem</vt:lpstr>
      <vt:lpstr>Susteren: Stichting in oprichting</vt:lpstr>
      <vt:lpstr>Echt</vt:lpstr>
      <vt:lpstr>Echt </vt:lpstr>
      <vt:lpstr>Echt</vt:lpstr>
      <vt:lpstr>PowerPoint-presentatie</vt:lpstr>
      <vt:lpstr>Vervolg</vt:lpstr>
    </vt:vector>
  </TitlesOfParts>
  <Company>Gemeente Echt-Susteren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Omgevingsvisie Echt-Susteren</dc:title>
  <dc:creator>Wijnen, Nanda</dc:creator>
  <cp:lastModifiedBy>Wagemans, Lion</cp:lastModifiedBy>
  <cp:revision>191</cp:revision>
  <cp:lastPrinted>2023-04-19T08:57:22Z</cp:lastPrinted>
  <dcterms:created xsi:type="dcterms:W3CDTF">2022-06-21T14:29:22Z</dcterms:created>
  <dcterms:modified xsi:type="dcterms:W3CDTF">2023-04-24T10:14:56Z</dcterms:modified>
</cp:coreProperties>
</file>